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2" autoAdjust="0"/>
  </p:normalViewPr>
  <p:slideViewPr>
    <p:cSldViewPr>
      <p:cViewPr varScale="1">
        <p:scale>
          <a:sx n="66" d="100"/>
          <a:sy n="66" d="100"/>
        </p:scale>
        <p:origin x="-102" y="-10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0"/>
      <c:rAngAx val="0"/>
      <c:perspective val="30"/>
    </c:view3D>
    <c:floor>
      <c:thickness val="0"/>
      <c:spPr>
        <a:noFill/>
        <a:ln w="9525">
          <a:noFill/>
        </a:ln>
        <a:scene3d>
          <a:camera prst="orthographicFront"/>
          <a:lightRig rig="threePt" dir="t"/>
        </a:scene3d>
        <a:sp3d>
          <a:contourClr>
            <a:srgbClr val="000000"/>
          </a:contourClr>
        </a:sp3d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1.5902187892494056E-2"/>
          <c:y val="3.0575836903189355E-2"/>
          <c:w val="0.79350700559682807"/>
          <c:h val="0.8714221856988544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6.7622556929300623E-3"/>
                  <c:y val="-1.560410580331190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r>
                      <a:rPr lang="ru-RU" dirty="0" smtClean="0"/>
                      <a:t> </a:t>
                    </a:r>
                    <a:r>
                      <a:rPr lang="ru-RU" dirty="0" smtClean="0"/>
                      <a:t>283,6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План </c:v>
                </c:pt>
              </c:strCache>
            </c:strRef>
          </c:cat>
          <c:val>
            <c:numRef>
              <c:f>Лист1!$B$2</c:f>
              <c:numCache>
                <c:formatCode>0.0</c:formatCode>
                <c:ptCount val="1"/>
                <c:pt idx="0">
                  <c:v>1283.5999999999999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0367437127797089E-2"/>
                  <c:y val="-1.0898931570706554E-5"/>
                </c:manualLayout>
              </c:layout>
              <c:tx>
                <c:rich>
                  <a:bodyPr/>
                  <a:lstStyle/>
                  <a:p>
                    <a:r>
                      <a:rPr lang="ru-RU" sz="1200" b="0" i="0" u="none" strike="noStrike" kern="1200" baseline="0" dirty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rPr>
                      <a:t>1 </a:t>
                    </a:r>
                    <a:r>
                      <a:rPr lang="ru-RU" sz="1200" b="0" i="0" u="none" strike="noStrike" kern="1200" baseline="0" dirty="0" smtClean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rPr>
                      <a:t>298,0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 algn="ctr">
                  <a:defRPr lang="ru-RU" sz="1200" b="0" i="0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План </c:v>
                </c:pt>
              </c:strCache>
            </c:strRef>
          </c:cat>
          <c:val>
            <c:numRef>
              <c:f>Лист1!$C$2</c:f>
              <c:numCache>
                <c:formatCode>0.0</c:formatCode>
                <c:ptCount val="1"/>
                <c:pt idx="0">
                  <c:v>1298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Дефицит,профицит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5.8362122021715403E-3"/>
                  <c:y val="0.1075824690172459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План </c:v>
                </c:pt>
              </c:strCache>
            </c:strRef>
          </c:cat>
          <c:val>
            <c:numRef>
              <c:f>Лист1!$D$2</c:f>
              <c:numCache>
                <c:formatCode>0.0</c:formatCode>
                <c:ptCount val="1"/>
                <c:pt idx="0">
                  <c:v>-14.400000000000091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0949888"/>
        <c:axId val="91930624"/>
        <c:axId val="0"/>
      </c:bar3DChart>
      <c:catAx>
        <c:axId val="110949888"/>
        <c:scaling>
          <c:orientation val="minMax"/>
        </c:scaling>
        <c:delete val="1"/>
        <c:axPos val="b"/>
        <c:majorTickMark val="out"/>
        <c:minorTickMark val="none"/>
        <c:tickLblPos val="nextTo"/>
        <c:crossAx val="91930624"/>
        <c:crosses val="autoZero"/>
        <c:auto val="1"/>
        <c:lblAlgn val="ctr"/>
        <c:lblOffset val="100"/>
        <c:noMultiLvlLbl val="0"/>
      </c:catAx>
      <c:valAx>
        <c:axId val="91930624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1109498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738814734870733"/>
          <c:y val="0.79750453140658972"/>
          <c:w val="0.33261185265129278"/>
          <c:h val="0.19260587453263242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0"/>
      <c:rAngAx val="0"/>
      <c:perspective val="30"/>
    </c:view3D>
    <c:floor>
      <c:thickness val="0"/>
      <c:spPr>
        <a:noFill/>
        <a:ln w="9525">
          <a:noFill/>
        </a:ln>
        <a:scene3d>
          <a:camera prst="orthographicFront"/>
          <a:lightRig rig="threePt" dir="t"/>
        </a:scene3d>
        <a:sp3d>
          <a:contourClr>
            <a:srgbClr val="000000"/>
          </a:contourClr>
        </a:sp3d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008714566140994"/>
          <c:y val="8.7059301977847434E-2"/>
          <c:w val="0.82718091739810984"/>
          <c:h val="0.8827189144637065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5767531435631969E-2"/>
                  <c:y val="2.7866377305127048E-3"/>
                </c:manualLayout>
              </c:layout>
              <c:tx>
                <c:rich>
                  <a:bodyPr/>
                  <a:lstStyle/>
                  <a:p>
                    <a:r>
                      <a:rPr lang="ru-RU" sz="1200" b="0" i="0" u="none" strike="noStrike" kern="1200" baseline="0" dirty="0" smtClean="0">
                        <a:solidFill>
                          <a:prstClr val="black"/>
                        </a:solidFill>
                        <a:latin typeface="+mn-lt"/>
                        <a:ea typeface="+mn-ea"/>
                        <a:cs typeface="+mn-cs"/>
                      </a:rPr>
                      <a:t>1 209,8</a:t>
                    </a:r>
                    <a:endParaRPr lang="ru-RU" dirty="0" smtClean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 algn="ctr">
                  <a:defRPr lang="ru-RU" sz="1200" b="0" i="0" u="none" strike="noStrike" kern="1200" baseline="0">
                    <a:solidFill>
                      <a:prstClr val="black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Бюджет 2025 г.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1209.8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 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5.9198949302613751E-3"/>
                  <c:y val="-1.0480668323397278E-2"/>
                </c:manualLayout>
              </c:layout>
              <c:tx>
                <c:rich>
                  <a:bodyPr/>
                  <a:lstStyle/>
                  <a:p>
                    <a:pPr>
                      <a:defRPr sz="1200"/>
                    </a:pPr>
                    <a:r>
                      <a:rPr lang="ru-RU" dirty="0" smtClean="0"/>
                      <a:t>1</a:t>
                    </a:r>
                    <a:r>
                      <a:rPr lang="ru-RU" baseline="0" dirty="0" smtClean="0"/>
                      <a:t> 226,0</a:t>
                    </a:r>
                    <a:endParaRPr lang="ru-RU" dirty="0" smtClean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Бюджет 2025 г.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1226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Дефицит,профицит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1348822163634097E-2"/>
                  <c:y val="1.3934967660307722E-3"/>
                </c:manualLayout>
              </c:layout>
              <c:tx>
                <c:rich>
                  <a:bodyPr/>
                  <a:lstStyle/>
                  <a:p>
                    <a:pPr>
                      <a:defRPr sz="1200"/>
                    </a:pPr>
                    <a:r>
                      <a:rPr lang="ru-RU" dirty="0" smtClean="0"/>
                      <a:t>-16,2</a:t>
                    </a:r>
                    <a:endParaRPr lang="ru-RU" dirty="0" smtClean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Бюджет 2025 г.</c:v>
                </c:pt>
              </c:strCache>
            </c:strRef>
          </c:cat>
          <c:val>
            <c:numRef>
              <c:f>Лист1!$D$2</c:f>
              <c:numCache>
                <c:formatCode>0.0</c:formatCode>
                <c:ptCount val="1"/>
                <c:pt idx="0">
                  <c:v>-16.200000000000045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0948352"/>
        <c:axId val="91932928"/>
        <c:axId val="0"/>
      </c:bar3DChart>
      <c:catAx>
        <c:axId val="110948352"/>
        <c:scaling>
          <c:orientation val="minMax"/>
        </c:scaling>
        <c:delete val="1"/>
        <c:axPos val="b"/>
        <c:majorTickMark val="out"/>
        <c:minorTickMark val="none"/>
        <c:tickLblPos val="nextTo"/>
        <c:crossAx val="91932928"/>
        <c:crosses val="autoZero"/>
        <c:auto val="1"/>
        <c:lblAlgn val="ctr"/>
        <c:lblOffset val="100"/>
        <c:noMultiLvlLbl val="0"/>
      </c:catAx>
      <c:valAx>
        <c:axId val="9193292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10948352"/>
        <c:crosses val="autoZero"/>
        <c:crossBetween val="between"/>
      </c:valAx>
    </c:plotArea>
    <c:plotVisOnly val="1"/>
    <c:dispBlanksAs val="gap"/>
    <c:showDLblsOverMax val="0"/>
  </c:chart>
  <c:spPr>
    <a:noFill/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0.04871</cdr:x>
      <cdr:y>0</cdr:y>
    </cdr:from>
    <cdr:to>
      <cdr:x>0.88889</cdr:x>
      <cdr:y>0.05029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0969" y="0"/>
          <a:ext cx="3811479" cy="28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 b="1" i="1" dirty="0" smtClean="0">
              <a:solidFill>
                <a:schemeClr val="accent6">
                  <a:lumMod val="75000"/>
                </a:schemeClr>
              </a:solidFill>
            </a:rPr>
            <a:t>Утвержденные бюджетные назначения</a:t>
          </a:r>
          <a:endParaRPr lang="ru-RU" sz="1400" b="1" i="1" dirty="0">
            <a:solidFill>
              <a:schemeClr val="accent6">
                <a:lumMod val="75000"/>
              </a:schemeClr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0.04305</cdr:x>
      <cdr:y>0</cdr:y>
    </cdr:from>
    <cdr:to>
      <cdr:x>0.99084</cdr:x>
      <cdr:y>0.03843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94849" y="-784909"/>
          <a:ext cx="4289466" cy="2160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i="1" dirty="0" smtClean="0">
              <a:solidFill>
                <a:schemeClr val="accent6">
                  <a:lumMod val="75000"/>
                </a:schemeClr>
              </a:solidFill>
            </a:rPr>
            <a:t>Исполнено на отчетную дату</a:t>
          </a:r>
          <a:endParaRPr lang="ru-RU" sz="1400" b="1" i="1" dirty="0">
            <a:solidFill>
              <a:schemeClr val="accent6">
                <a:lumMod val="75000"/>
              </a:schemeClr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246572927"/>
              </p:ext>
            </p:extLst>
          </p:nvPr>
        </p:nvGraphicFramePr>
        <p:xfrm>
          <a:off x="251520" y="836712"/>
          <a:ext cx="4536504" cy="5688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72489" y="116632"/>
            <a:ext cx="83529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002060"/>
                </a:solidFill>
              </a:rPr>
              <a:t>Исполнение бюджета Шарангского муниципального округа </a:t>
            </a:r>
          </a:p>
          <a:p>
            <a:pPr algn="ctr"/>
            <a:r>
              <a:rPr lang="ru-RU" b="1" i="1" dirty="0" smtClean="0">
                <a:solidFill>
                  <a:srgbClr val="002060"/>
                </a:solidFill>
              </a:rPr>
              <a:t>на </a:t>
            </a:r>
            <a:r>
              <a:rPr lang="ru-RU" b="1" i="1" dirty="0" smtClean="0">
                <a:solidFill>
                  <a:srgbClr val="002060"/>
                </a:solidFill>
              </a:rPr>
              <a:t>01.01.2026 </a:t>
            </a:r>
            <a:r>
              <a:rPr lang="ru-RU" b="1" i="1" dirty="0" smtClean="0">
                <a:solidFill>
                  <a:srgbClr val="002060"/>
                </a:solidFill>
              </a:rPr>
              <a:t>г., млн.рублей</a:t>
            </a:r>
            <a:endParaRPr lang="ru-RU" b="1" i="1" dirty="0">
              <a:solidFill>
                <a:srgbClr val="002060"/>
              </a:solidFill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905106669"/>
              </p:ext>
            </p:extLst>
          </p:nvPr>
        </p:nvGraphicFramePr>
        <p:xfrm>
          <a:off x="4302906" y="784058"/>
          <a:ext cx="4525756" cy="56211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1408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29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Администратор</cp:lastModifiedBy>
  <cp:revision>82</cp:revision>
  <dcterms:created xsi:type="dcterms:W3CDTF">2023-08-08T06:44:06Z</dcterms:created>
  <dcterms:modified xsi:type="dcterms:W3CDTF">2026-01-26T07:39:22Z</dcterms:modified>
</cp:coreProperties>
</file>